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7"/>
  </p:notesMasterIdLst>
  <p:handoutMasterIdLst>
    <p:handoutMasterId r:id="rId18"/>
  </p:handoutMasterIdLst>
  <p:sldIdLst>
    <p:sldId id="257" r:id="rId2"/>
    <p:sldId id="274" r:id="rId3"/>
    <p:sldId id="263" r:id="rId4"/>
    <p:sldId id="264" r:id="rId5"/>
    <p:sldId id="265" r:id="rId6"/>
    <p:sldId id="268" r:id="rId7"/>
    <p:sldId id="267" r:id="rId8"/>
    <p:sldId id="269" r:id="rId9"/>
    <p:sldId id="270" r:id="rId10"/>
    <p:sldId id="272" r:id="rId11"/>
    <p:sldId id="277" r:id="rId12"/>
    <p:sldId id="278" r:id="rId13"/>
    <p:sldId id="279" r:id="rId14"/>
    <p:sldId id="276" r:id="rId15"/>
    <p:sldId id="275" r:id="rId16"/>
  </p:sldIdLst>
  <p:sldSz cx="12192000" cy="6858000"/>
  <p:notesSz cx="6858000" cy="9144000"/>
  <p:defaultTextStyle>
    <a:defPPr rtl="0">
      <a:defRPr lang="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16" autoAdjust="0"/>
  </p:normalViewPr>
  <p:slideViewPr>
    <p:cSldViewPr snapToGrid="0">
      <p:cViewPr varScale="1">
        <p:scale>
          <a:sx n="81" d="100"/>
          <a:sy n="81" d="100"/>
        </p:scale>
        <p:origin x="63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814DCE5-411A-4E42-AD3C-2494A4EAE779}" type="datetime1">
              <a:rPr lang="hu-HU" smtClean="0"/>
              <a:t>2022. 05. 29.</a:t>
            </a:fld>
            <a:endParaRPr lang="en-US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7ACF5E7-ACB0-497B-A8C6-F2E617B463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53396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jpeg>
</file>

<file path=ppt/media/image16.png>
</file>

<file path=ppt/media/image2.jpeg>
</file>

<file path=ppt/media/image3.jp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9368516-3842-4620-B9B3-67F535CB3A5D}" type="datetime1">
              <a:rPr lang="hu-HU" smtClean="0"/>
              <a:t>2022. 05. 29.</a:t>
            </a:fld>
            <a:endParaRPr lang="en-US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"/>
              <a:t>Mintaszöveg szerkesztése</a:t>
            </a:r>
            <a:endParaRPr lang="en-US"/>
          </a:p>
          <a:p>
            <a:pPr lvl="1" rtl="0"/>
            <a:r>
              <a:rPr lang="hu"/>
              <a:t>Második szint</a:t>
            </a:r>
          </a:p>
          <a:p>
            <a:pPr lvl="2" rtl="0"/>
            <a:r>
              <a:rPr lang="hu"/>
              <a:t>Harmadik szint</a:t>
            </a:r>
          </a:p>
          <a:p>
            <a:pPr lvl="3" rtl="0"/>
            <a:r>
              <a:rPr lang="hu"/>
              <a:t>Negyedik szint</a:t>
            </a:r>
          </a:p>
          <a:p>
            <a:pPr lvl="4" rtl="0"/>
            <a:r>
              <a:rPr lang="hu"/>
              <a:t>Ötödik szint</a:t>
            </a:r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A705E3-E620-489D-9973-6221209A4B3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58183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 képen: Arthur Lee Samuel mesterséges intelligenciája (Dáma játékgép) 1959 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79368516-3842-4620-B9B3-67F535CB3A5D}" type="datetime1">
              <a:rPr lang="hu-HU" smtClean="0"/>
              <a:t>2022. 05. 29.</a:t>
            </a:fld>
            <a:endParaRPr lang="en-US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7A705E3-E620-489D-9973-6221209A4B3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123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églalap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 useBgFill="1">
        <p:nvSpPr>
          <p:cNvPr id="10" name="Téglalap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Téglalap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Téglalap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Csoport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Egyenes összekötő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Egyenes összekötő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gyenes összekötő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Autofit/>
          </a:bodyPr>
          <a:lstStyle>
            <a:lvl1pPr algn="ctr">
              <a:lnSpc>
                <a:spcPct val="83000"/>
              </a:lnSpc>
              <a:defRPr lang="en-US" sz="60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20" name="Dátum helye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fld id="{E8BDBE0D-D7BD-4B72-8656-1BA1EE15204D}" type="datetime1">
              <a:rPr lang="hu-HU" smtClean="0"/>
              <a:t>2022. 05. 29.</a:t>
            </a:fld>
            <a:endParaRPr lang="en-US" dirty="0"/>
          </a:p>
        </p:txBody>
      </p:sp>
      <p:sp>
        <p:nvSpPr>
          <p:cNvPr id="21" name="Élőláb helye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22" name="Dia számának helye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164A21-2A73-421C-B26A-59E41BBEFBEB}" type="datetime1">
              <a:rPr lang="hu-HU" smtClean="0"/>
              <a:t>2022. 05. 29.</a:t>
            </a:fld>
            <a:endParaRPr lang="en-US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7CBEE9-063A-466D-A69B-CD20FA75015F}" type="datetime1">
              <a:rPr lang="hu-HU" smtClean="0"/>
              <a:t>2022. 05. 29.</a:t>
            </a:fld>
            <a:endParaRPr lang="en-US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7A52B9-A8AB-438E-B534-4C40C3A9E74F}" type="datetime1">
              <a:rPr lang="hu-HU" smtClean="0"/>
              <a:t>2022. 05. 29.</a:t>
            </a:fld>
            <a:endParaRPr lang="en-US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églalap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 useBgFill="1">
        <p:nvSpPr>
          <p:cNvPr id="23" name="Téglalap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Téglalap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Téglalap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Autofit/>
          </a:bodyPr>
          <a:lstStyle>
            <a:lvl1pPr algn="ctr">
              <a:lnSpc>
                <a:spcPct val="83000"/>
              </a:lnSpc>
              <a:defRPr lang="en-US" sz="60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grpSp>
        <p:nvGrpSpPr>
          <p:cNvPr id="16" name="Csoport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Egyenes összekötő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Egyenes összekötő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gyenes összekötő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fld id="{F11F62F7-5E21-4DF6-AD45-F2360C22BAAE}" type="datetime1">
              <a:rPr lang="hu-HU" smtClean="0"/>
              <a:t>2022. 05. 29.</a:t>
            </a:fld>
            <a:endParaRPr lang="en-US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ím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AD0CF7-F942-4A78-BD5B-565FEA1F0330}" type="datetime1">
              <a:rPr lang="hu-HU" smtClean="0"/>
              <a:t>2022. 05. 29.</a:t>
            </a:fld>
            <a:endParaRPr lang="en-US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2B1E64E-AF4C-4D8A-B1A2-6376454CC97D}" type="datetime1">
              <a:rPr lang="hu-HU" smtClean="0"/>
              <a:t>2022. 05. 29.</a:t>
            </a:fld>
            <a:endParaRPr lang="en-US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377358-1C37-4F07-9A78-BAC0F950DA57}" type="datetime1">
              <a:rPr lang="hu-HU" smtClean="0"/>
              <a:t>2022. 05. 29.</a:t>
            </a:fld>
            <a:endParaRPr lang="en-US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CB3493-9A23-4FBB-AEE0-C0E6D5F3648B}" type="datetime1">
              <a:rPr lang="hu-HU" smtClean="0"/>
              <a:t>2022. 05. 29.</a:t>
            </a:fld>
            <a:endParaRPr lang="en-US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églalap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églalap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8" name="Dátum helye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C45F6E80-D825-48C2-9648-1D1B31372F92}" type="datetime1">
              <a:rPr lang="hu-HU" smtClean="0"/>
              <a:t>2022. 05. 29.</a:t>
            </a:fld>
            <a:endParaRPr lang="en-US" dirty="0"/>
          </a:p>
        </p:txBody>
      </p:sp>
      <p:sp>
        <p:nvSpPr>
          <p:cNvPr id="9" name="Élőláb helye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en-US" dirty="0"/>
          </a:p>
        </p:txBody>
      </p:sp>
      <p:sp>
        <p:nvSpPr>
          <p:cNvPr id="11" name="Dia számának helye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églalap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dirty="0"/>
              <a:t>Kép beszúrásához kattintson az ikonra</a:t>
            </a:r>
            <a:endParaRPr lang="en-US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rtl="0"/>
            <a:fld id="{8977A4C8-8FD0-44EA-A473-E0338D05B7ED}" type="datetime1">
              <a:rPr lang="hu-HU" smtClean="0"/>
              <a:t>2022. 05. 29.</a:t>
            </a:fld>
            <a:endParaRPr lang="en-US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 rtl="0"/>
            <a:endParaRPr lang="en-US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Téglalap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7" name="Téglalap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Téglalap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hu"/>
              <a:t>Mintacím stílusának szerkesztése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"/>
              <a:t>Mintaszöveg szerkesztése</a:t>
            </a:r>
          </a:p>
          <a:p>
            <a:pPr lvl="1" rtl="0"/>
            <a:r>
              <a:rPr lang="hu"/>
              <a:t>Második szint</a:t>
            </a:r>
          </a:p>
          <a:p>
            <a:pPr lvl="2" rtl="0"/>
            <a:r>
              <a:rPr lang="hu"/>
              <a:t>Harmadik szint</a:t>
            </a:r>
          </a:p>
          <a:p>
            <a:pPr lvl="3" rtl="0"/>
            <a:r>
              <a:rPr lang="hu"/>
              <a:t>Negyedik szint</a:t>
            </a:r>
          </a:p>
          <a:p>
            <a:pPr lvl="4" rtl="0"/>
            <a:r>
              <a:rPr lang="hu"/>
              <a:t>Ötödik szint</a:t>
            </a:r>
            <a:endParaRPr lang="en-US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0150E88-5DA4-48FE-971C-3A8E0386704F}" type="datetime1">
              <a:rPr lang="hu-HU" smtClean="0"/>
              <a:t>2022. 05. 29.</a:t>
            </a:fld>
            <a:endParaRPr lang="en-US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tfhub.dev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europarl.europa.eu/news/hu/headlines/society/20200918STO87404/a-mesterseges-intelligencia-hasznalata-es-veszelyei" TargetMode="External"/><Relationship Id="rId13" Type="http://schemas.openxmlformats.org/officeDocument/2006/relationships/hyperlink" Target="https://github.com/tensorflow/tensorflow" TargetMode="External"/><Relationship Id="rId3" Type="http://schemas.openxmlformats.org/officeDocument/2006/relationships/hyperlink" Target="https://medium.com/ibm-data-ai/the-first-of-its-kind-ai-model-samuels-checkers-playing-program-1b712fa4ab96" TargetMode="External"/><Relationship Id="rId7" Type="http://schemas.openxmlformats.org/officeDocument/2006/relationships/hyperlink" Target="https://towardsdatascience.com/object-detection-with-tensorflow-model-and-opencv-d839f3e42849" TargetMode="External"/><Relationship Id="rId12" Type="http://schemas.openxmlformats.org/officeDocument/2006/relationships/hyperlink" Target="https://pytorch.org/" TargetMode="External"/><Relationship Id="rId2" Type="http://schemas.openxmlformats.org/officeDocument/2006/relationships/hyperlink" Target="https://builtin.com/artificial-intelligence/artificial-intelligence-future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ubs.com/microsites/artificial-intelligence/en/new-dawn.html" TargetMode="External"/><Relationship Id="rId11" Type="http://schemas.openxmlformats.org/officeDocument/2006/relationships/hyperlink" Target="https://www.ibm.com/watson/products-services" TargetMode="External"/><Relationship Id="rId5" Type="http://schemas.openxmlformats.org/officeDocument/2006/relationships/hyperlink" Target="https://www.javatpoint.com/goals-of-artificial-intelligence" TargetMode="External"/><Relationship Id="rId15" Type="http://schemas.openxmlformats.org/officeDocument/2006/relationships/image" Target="../media/image15.jpeg"/><Relationship Id="rId10" Type="http://schemas.openxmlformats.org/officeDocument/2006/relationships/hyperlink" Target="https://www.wolfram.com/mathematica/" TargetMode="External"/><Relationship Id="rId4" Type="http://schemas.openxmlformats.org/officeDocument/2006/relationships/hyperlink" Target="https://www.simplilearn.com/10-algorithms-machine-learning-engineers-need-to-know-article" TargetMode="External"/><Relationship Id="rId9" Type="http://schemas.openxmlformats.org/officeDocument/2006/relationships/hyperlink" Target="https://www.europarl.europa.eu/news/hu/headlines/society/20200827STO85804/mi-az-a-mesterseges-intelligencia-es-mire-hasznaljak" TargetMode="External"/><Relationship Id="rId14" Type="http://schemas.openxmlformats.org/officeDocument/2006/relationships/hyperlink" Target="https://github.com/opencv/opencv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 descr="Egy embléma közelképe&#10;&#10;Automatikusan létrehozott leírás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/>
        </p:blipFill>
        <p:spPr>
          <a:xfrm>
            <a:off x="21" y="-77628"/>
            <a:ext cx="12191979" cy="6857990"/>
          </a:xfrm>
          <a:prstGeom prst="rect">
            <a:avLst/>
          </a:prstGeom>
        </p:spPr>
      </p:pic>
      <p:sp>
        <p:nvSpPr>
          <p:cNvPr id="82" name="Téglalap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Téglalap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 rtlCol="0">
            <a:normAutofit/>
          </a:bodyPr>
          <a:lstStyle/>
          <a:p>
            <a:pPr rtl="0"/>
            <a:r>
              <a:rPr lang="hu-HU" sz="4400" b="1" dirty="0">
                <a:solidFill>
                  <a:schemeClr val="tx1"/>
                </a:solidFill>
                <a:latin typeface="Franklin Gothic Heavy" panose="020B0903020102020204" pitchFamily="34" charset="0"/>
              </a:rPr>
              <a:t>Gépi tanulás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519578"/>
            <a:ext cx="4775075" cy="1363318"/>
          </a:xfrm>
        </p:spPr>
        <p:txBody>
          <a:bodyPr rtlCol="0">
            <a:normAutofit fontScale="92500" lnSpcReduction="10000"/>
          </a:bodyPr>
          <a:lstStyle/>
          <a:p>
            <a:pPr rtl="0">
              <a:spcAft>
                <a:spcPts val="600"/>
              </a:spcAft>
            </a:pPr>
            <a:r>
              <a:rPr lang="hu" dirty="0">
                <a:solidFill>
                  <a:schemeClr val="tx1"/>
                </a:solidFill>
              </a:rPr>
              <a:t>Készítette: </a:t>
            </a:r>
          </a:p>
          <a:p>
            <a:pPr rtl="0">
              <a:spcAft>
                <a:spcPts val="600"/>
              </a:spcAft>
            </a:pPr>
            <a:r>
              <a:rPr lang="hu" dirty="0">
                <a:solidFill>
                  <a:schemeClr val="tx1"/>
                </a:solidFill>
              </a:rPr>
              <a:t>Garda Gyula</a:t>
            </a:r>
          </a:p>
          <a:p>
            <a:pPr>
              <a:spcAft>
                <a:spcPts val="600"/>
              </a:spcAft>
            </a:pPr>
            <a:r>
              <a:rPr lang="hu" dirty="0">
                <a:solidFill>
                  <a:schemeClr val="tx1"/>
                </a:solidFill>
              </a:rPr>
              <a:t>Lajos Péter</a:t>
            </a:r>
          </a:p>
          <a:p>
            <a:pPr rtl="0">
              <a:spcAft>
                <a:spcPts val="1200"/>
              </a:spcAft>
            </a:pPr>
            <a:r>
              <a:rPr lang="hu" dirty="0">
                <a:solidFill>
                  <a:schemeClr val="tx1"/>
                </a:solidFill>
              </a:rPr>
              <a:t>Sándor Bianka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A55517F-E0FC-61E1-19BB-EA80A6834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pPr algn="ctr"/>
            <a:r>
              <a:rPr lang="hu-HU" sz="4400" b="1" dirty="0">
                <a:latin typeface="Franklin Gothic Heavy" panose="020B0903020102020204" pitchFamily="34" charset="0"/>
              </a:rPr>
              <a:t>Módszerek alkalmazási területei</a:t>
            </a:r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7D0E0B92-50D1-05EA-E198-5C5C6B87B7A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51" r="4017" b="-2"/>
          <a:stretch/>
        </p:blipFill>
        <p:spPr>
          <a:xfrm>
            <a:off x="1066800" y="2103120"/>
            <a:ext cx="4663440" cy="3749040"/>
          </a:xfrm>
          <a:noFill/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01CF01A1-4381-2093-7D71-40A295E65B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hu-HU" sz="1600" dirty="0"/>
              <a:t>Lineáris regresszió:</a:t>
            </a:r>
          </a:p>
          <a:p>
            <a:pPr lvl="6">
              <a:lnSpc>
                <a:spcPct val="90000"/>
              </a:lnSpc>
            </a:pPr>
            <a:r>
              <a:rPr lang="hu-HU" sz="1600" dirty="0"/>
              <a:t>Vizuális elemzés</a:t>
            </a:r>
          </a:p>
          <a:p>
            <a:pPr lvl="6">
              <a:lnSpc>
                <a:spcPct val="90000"/>
              </a:lnSpc>
            </a:pPr>
            <a:r>
              <a:rPr lang="hu-HU" sz="1600" dirty="0"/>
              <a:t>Becslésre lehet használni</a:t>
            </a:r>
          </a:p>
          <a:p>
            <a:pPr>
              <a:lnSpc>
                <a:spcPct val="90000"/>
              </a:lnSpc>
            </a:pPr>
            <a:r>
              <a:rPr lang="hu-HU" sz="1600" dirty="0"/>
              <a:t>Döntési fa:</a:t>
            </a:r>
          </a:p>
          <a:p>
            <a:pPr lvl="6">
              <a:lnSpc>
                <a:spcPct val="90000"/>
              </a:lnSpc>
            </a:pPr>
            <a:r>
              <a:rPr lang="hu-HU" sz="1600" dirty="0"/>
              <a:t>Problémák osztályozására használt</a:t>
            </a:r>
          </a:p>
          <a:p>
            <a:pPr>
              <a:lnSpc>
                <a:spcPct val="90000"/>
              </a:lnSpc>
            </a:pPr>
            <a:r>
              <a:rPr lang="hu-HU" sz="1600" dirty="0"/>
              <a:t>Logisztikai regresszió:</a:t>
            </a:r>
          </a:p>
          <a:p>
            <a:pPr lvl="2">
              <a:lnSpc>
                <a:spcPct val="90000"/>
              </a:lnSpc>
            </a:pPr>
            <a:r>
              <a:rPr lang="hu-HU" sz="1600" dirty="0"/>
              <a:t>regressziós modellek fejlesztésére:</a:t>
            </a:r>
          </a:p>
          <a:p>
            <a:pPr lvl="4">
              <a:lnSpc>
                <a:spcPct val="90000"/>
              </a:lnSpc>
            </a:pPr>
            <a:r>
              <a:rPr lang="hu-HU" sz="1600" dirty="0"/>
              <a:t>interakciós kifejezéseket tartalmaz </a:t>
            </a:r>
          </a:p>
          <a:p>
            <a:pPr lvl="4">
              <a:lnSpc>
                <a:spcPct val="90000"/>
              </a:lnSpc>
            </a:pPr>
            <a:r>
              <a:rPr lang="hu-HU" sz="1600" dirty="0"/>
              <a:t>funkciók megszüntetése</a:t>
            </a:r>
          </a:p>
          <a:p>
            <a:pPr lvl="4">
              <a:lnSpc>
                <a:spcPct val="90000"/>
              </a:lnSpc>
            </a:pPr>
            <a:r>
              <a:rPr lang="hu-HU" sz="1600" dirty="0"/>
              <a:t>rendszeresíteni a technikákat </a:t>
            </a:r>
          </a:p>
          <a:p>
            <a:pPr lvl="4">
              <a:lnSpc>
                <a:spcPct val="90000"/>
              </a:lnSpc>
            </a:pPr>
            <a:r>
              <a:rPr lang="hu-HU" sz="1600" dirty="0"/>
              <a:t>használjon nem lineáris modellt</a:t>
            </a:r>
          </a:p>
          <a:p>
            <a:pPr lvl="4">
              <a:lnSpc>
                <a:spcPct val="90000"/>
              </a:lnSpc>
            </a:pPr>
            <a:endParaRPr lang="hu-HU" sz="1500" dirty="0"/>
          </a:p>
          <a:p>
            <a:pPr lvl="7">
              <a:lnSpc>
                <a:spcPct val="90000"/>
              </a:lnSpc>
            </a:pPr>
            <a:endParaRPr lang="hu-HU" sz="1500" dirty="0"/>
          </a:p>
          <a:p>
            <a:pPr lvl="6">
              <a:lnSpc>
                <a:spcPct val="90000"/>
              </a:lnSpc>
            </a:pPr>
            <a:endParaRPr lang="hu-HU" sz="1500" dirty="0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253BFA4-E199-819E-712A-17481CBEDF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C1AD0CF7-F942-4A78-BD5B-565FEA1F0330}" type="datetime1">
              <a:rPr lang="hu-HU" smtClean="0"/>
              <a:pPr rtl="0">
                <a:spcAft>
                  <a:spcPts val="600"/>
                </a:spcAft>
              </a:pPr>
              <a:t>2022. 05. 29.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032840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7D19202-B514-E22C-15B0-778C9A788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u-HU" sz="4800" b="1" dirty="0">
                <a:latin typeface="Franklin Gothic Heavy" panose="020B0903020102020204" pitchFamily="34" charset="0"/>
              </a:rPr>
              <a:t>Implementációk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E1BCEC3-B33C-28FA-D455-31172CC3D2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hu-HU" sz="2000" b="1" dirty="0"/>
              <a:t>Zárt megoldások</a:t>
            </a:r>
          </a:p>
          <a:p>
            <a:pPr lvl="1"/>
            <a:r>
              <a:rPr lang="hu-HU" dirty="0"/>
              <a:t>IBM Watson</a:t>
            </a:r>
          </a:p>
          <a:p>
            <a:pPr lvl="2"/>
            <a:r>
              <a:rPr lang="hu-HU" dirty="0"/>
              <a:t>komplex hardver és szoftver környezet</a:t>
            </a:r>
          </a:p>
          <a:p>
            <a:pPr lvl="2"/>
            <a:r>
              <a:rPr lang="hu-HU" dirty="0"/>
              <a:t>üzleti felhasználás támogatása, például:</a:t>
            </a:r>
          </a:p>
          <a:p>
            <a:pPr lvl="3"/>
            <a:r>
              <a:rPr lang="hu-HU" dirty="0"/>
              <a:t>hirdetés támogatás</a:t>
            </a:r>
          </a:p>
          <a:p>
            <a:pPr lvl="3"/>
            <a:r>
              <a:rPr lang="hu-HU" dirty="0"/>
              <a:t>szöveg felismerés</a:t>
            </a:r>
          </a:p>
          <a:p>
            <a:pPr lvl="3"/>
            <a:r>
              <a:rPr lang="hu-HU" dirty="0"/>
              <a:t>naplóelemzés</a:t>
            </a:r>
          </a:p>
          <a:p>
            <a:pPr lvl="1"/>
            <a:r>
              <a:rPr lang="en-US" dirty="0"/>
              <a:t>Wolfram Mathematica</a:t>
            </a:r>
          </a:p>
          <a:p>
            <a:pPr lvl="2"/>
            <a:r>
              <a:rPr lang="hu-HU" dirty="0"/>
              <a:t>komplex matematikai szoftver</a:t>
            </a:r>
          </a:p>
          <a:p>
            <a:pPr lvl="2"/>
            <a:r>
              <a:rPr lang="hu-HU" dirty="0"/>
              <a:t>egyedi ML függvénykészlettel</a:t>
            </a:r>
          </a:p>
          <a:p>
            <a:pPr marL="822960" lvl="3" indent="0">
              <a:buNone/>
            </a:pPr>
            <a:endParaRPr lang="hu-HU" dirty="0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B8C46313-DA44-99E7-A207-9752B3910F4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hu-HU" sz="2000" b="1" dirty="0"/>
              <a:t>Nyílt forrású megoldások</a:t>
            </a:r>
          </a:p>
          <a:p>
            <a:pPr lvl="1"/>
            <a:r>
              <a:rPr lang="hu-HU" dirty="0" err="1"/>
              <a:t>Pytorch</a:t>
            </a:r>
            <a:endParaRPr lang="hu-HU" dirty="0"/>
          </a:p>
          <a:p>
            <a:pPr lvl="2"/>
            <a:r>
              <a:rPr lang="hu-HU" dirty="0"/>
              <a:t>képfelismerés, fordítás támogatás</a:t>
            </a:r>
          </a:p>
          <a:p>
            <a:pPr lvl="2"/>
            <a:r>
              <a:rPr lang="hu-HU" dirty="0"/>
              <a:t>Python alapú, de van C++ interfésze is </a:t>
            </a:r>
          </a:p>
          <a:p>
            <a:pPr lvl="2"/>
            <a:r>
              <a:rPr lang="hu-HU" dirty="0"/>
              <a:t>a Tesla </a:t>
            </a:r>
            <a:r>
              <a:rPr lang="hu-HU" dirty="0" err="1"/>
              <a:t>auto</a:t>
            </a:r>
            <a:r>
              <a:rPr lang="hu-HU" dirty="0"/>
              <a:t> pilot is erre épít</a:t>
            </a:r>
          </a:p>
          <a:p>
            <a:pPr lvl="1"/>
            <a:r>
              <a:rPr lang="hu-HU" dirty="0" err="1"/>
              <a:t>TensorFlow</a:t>
            </a:r>
            <a:endParaRPr lang="hu-HU" dirty="0"/>
          </a:p>
          <a:p>
            <a:pPr lvl="2"/>
            <a:r>
              <a:rPr lang="hu-HU" dirty="0"/>
              <a:t>modellek kidolgozásának, tanításuknak támogatása</a:t>
            </a:r>
          </a:p>
          <a:p>
            <a:pPr lvl="2"/>
            <a:r>
              <a:rPr lang="hu-HU" dirty="0"/>
              <a:t>C++ alapú, de API-ja számos nyelvet támogat</a:t>
            </a:r>
          </a:p>
          <a:p>
            <a:pPr lvl="1"/>
            <a:r>
              <a:rPr lang="hu-HU" dirty="0" err="1"/>
              <a:t>OpenCV</a:t>
            </a:r>
            <a:endParaRPr lang="hu-HU" dirty="0"/>
          </a:p>
          <a:p>
            <a:pPr lvl="2"/>
            <a:r>
              <a:rPr lang="hu-HU" dirty="0"/>
              <a:t>gépi látás támogatás meglévő modellek alapján</a:t>
            </a:r>
          </a:p>
          <a:p>
            <a:pPr lvl="2"/>
            <a:r>
              <a:rPr lang="hu-HU" dirty="0"/>
              <a:t>C++ alapú</a:t>
            </a:r>
          </a:p>
          <a:p>
            <a:pPr lvl="2"/>
            <a:endParaRPr lang="hu-HU" dirty="0"/>
          </a:p>
          <a:p>
            <a:pPr lvl="2"/>
            <a:endParaRPr lang="hu-HU" dirty="0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06C765A-96DB-945C-D500-11C36E53F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1AD0CF7-F942-4A78-BD5B-565FEA1F0330}" type="datetime1">
              <a:rPr lang="hu-HU" smtClean="0"/>
              <a:t>2022. 05. 29.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922293"/>
      </p:ext>
    </p:extLst>
  </p:cSld>
  <p:clrMapOvr>
    <a:masterClrMapping/>
  </p:clrMapOvr>
  <p:transition spd="slow">
    <p:push dir="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7D19202-B514-E22C-15B0-778C9A788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u-HU" b="1" dirty="0">
                <a:latin typeface="Franklin Gothic Heavy" panose="020B0903020102020204" pitchFamily="34" charset="0"/>
              </a:rPr>
              <a:t>Képfelismerés a gyakorlatban </a:t>
            </a:r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3910D6DA-3539-E5A9-5084-C7D46679BD6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9839" y="754380"/>
            <a:ext cx="952500" cy="1257300"/>
          </a:xfrm>
        </p:spPr>
      </p:pic>
      <p:sp>
        <p:nvSpPr>
          <p:cNvPr id="4" name="Tartalom helye 3">
            <a:extLst>
              <a:ext uri="{FF2B5EF4-FFF2-40B4-BE49-F238E27FC236}">
                <a16:creationId xmlns:a16="http://schemas.microsoft.com/office/drawing/2014/main" id="{B8C46313-DA44-99E7-A207-9752B3910F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6800" y="2103120"/>
            <a:ext cx="10058400" cy="3749040"/>
          </a:xfrm>
        </p:spPr>
        <p:txBody>
          <a:bodyPr>
            <a:normAutofit lnSpcReduction="10000"/>
          </a:bodyPr>
          <a:lstStyle/>
          <a:p>
            <a:r>
              <a:rPr lang="hu-HU" dirty="0" err="1"/>
              <a:t>TensorFlow</a:t>
            </a:r>
            <a:r>
              <a:rPr lang="hu-HU" dirty="0"/>
              <a:t> alapú modell használata</a:t>
            </a:r>
          </a:p>
          <a:p>
            <a:pPr lvl="1"/>
            <a:r>
              <a:rPr lang="hu-HU" dirty="0"/>
              <a:t>a projekt lehetőséget kínál modellek megosztására, ezt használjuk mi is</a:t>
            </a:r>
          </a:p>
          <a:p>
            <a:pPr lvl="1"/>
            <a:r>
              <a:rPr lang="hu-HU" dirty="0" err="1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Tensorflow</a:t>
            </a:r>
            <a:r>
              <a:rPr lang="hu-HU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HUB</a:t>
            </a:r>
            <a:endParaRPr lang="hu-HU" dirty="0"/>
          </a:p>
          <a:p>
            <a:r>
              <a:rPr lang="hu-HU" dirty="0" err="1"/>
              <a:t>OpenCV</a:t>
            </a:r>
            <a:endParaRPr lang="hu-HU" dirty="0"/>
          </a:p>
          <a:p>
            <a:pPr lvl="1"/>
            <a:r>
              <a:rPr lang="hu-HU" dirty="0"/>
              <a:t>egy kiválasztott képet betöltünk, majd átméretezzük és színkódolását a választott TF modellhez igazítjuk</a:t>
            </a:r>
          </a:p>
          <a:p>
            <a:pPr lvl="1"/>
            <a:r>
              <a:rPr lang="hu-HU" dirty="0"/>
              <a:t>a képet a </a:t>
            </a:r>
            <a:r>
              <a:rPr lang="hu-HU" dirty="0" err="1"/>
              <a:t>TensorFlow</a:t>
            </a:r>
            <a:r>
              <a:rPr lang="hu-HU" dirty="0"/>
              <a:t> használatához egy speciális tömbbé (</a:t>
            </a:r>
            <a:r>
              <a:rPr lang="hu-HU" dirty="0" err="1"/>
              <a:t>tensor</a:t>
            </a:r>
            <a:r>
              <a:rPr lang="hu-HU" dirty="0"/>
              <a:t>) alakítjuk</a:t>
            </a:r>
          </a:p>
          <a:p>
            <a:pPr lvl="1"/>
            <a:r>
              <a:rPr lang="hu-HU" dirty="0"/>
              <a:t>betöltjük a kiválasztott TF modellt és a hozzá tartozó leíró állományt</a:t>
            </a:r>
          </a:p>
          <a:p>
            <a:pPr lvl="1"/>
            <a:r>
              <a:rPr lang="hu-HU" dirty="0"/>
              <a:t>a modellnek átadjuk a tömböt</a:t>
            </a:r>
          </a:p>
          <a:p>
            <a:pPr lvl="1"/>
            <a:r>
              <a:rPr lang="hu-HU" dirty="0"/>
              <a:t>a modell lefutása után visszaadja az általa valószínűsített egyezések paramétereit (felismert tárgy, valószínűség, pozíció)</a:t>
            </a:r>
          </a:p>
          <a:p>
            <a:pPr lvl="1"/>
            <a:r>
              <a:rPr lang="hu-HU" dirty="0"/>
              <a:t>amennyiben a valószínűség értéke megfelelő, az </a:t>
            </a:r>
            <a:r>
              <a:rPr lang="hu-HU" dirty="0" err="1"/>
              <a:t>OpenCV</a:t>
            </a:r>
            <a:r>
              <a:rPr lang="hu-HU" dirty="0"/>
              <a:t> használatával az eredeti képen jelöljük a felismert elemeket, végül megjelenítjük a képet</a:t>
            </a:r>
          </a:p>
          <a:p>
            <a:pPr lvl="2"/>
            <a:endParaRPr lang="hu-HU" dirty="0"/>
          </a:p>
          <a:p>
            <a:pPr lvl="2"/>
            <a:endParaRPr lang="hu-HU" dirty="0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06C765A-96DB-945C-D500-11C36E53F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1AD0CF7-F942-4A78-BD5B-565FEA1F0330}" type="datetime1">
              <a:rPr lang="hu-HU" smtClean="0"/>
              <a:t>2022. 05. 29.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68208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5000" b="-4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7D19202-B514-E22C-15B0-778C9A788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b="1" dirty="0">
                <a:latin typeface="Franklin Gothic Heavy" panose="020B0903020102020204" pitchFamily="34" charset="0"/>
              </a:rPr>
              <a:t>Képfelismerés a gyakorlatban </a:t>
            </a:r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3910D6DA-3539-E5A9-5084-C7D46679BD6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9839" y="754380"/>
            <a:ext cx="952500" cy="1257300"/>
          </a:xfrm>
        </p:spPr>
      </p:pic>
      <p:sp>
        <p:nvSpPr>
          <p:cNvPr id="4" name="Tartalom helye 3">
            <a:extLst>
              <a:ext uri="{FF2B5EF4-FFF2-40B4-BE49-F238E27FC236}">
                <a16:creationId xmlns:a16="http://schemas.microsoft.com/office/drawing/2014/main" id="{B8C46313-DA44-99E7-A207-9752B3910F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6800" y="2103120"/>
            <a:ext cx="10058400" cy="3749040"/>
          </a:xfrm>
        </p:spPr>
        <p:txBody>
          <a:bodyPr>
            <a:normAutofit/>
          </a:bodyPr>
          <a:lstStyle/>
          <a:p>
            <a:pPr lvl="2"/>
            <a:endParaRPr lang="hu-HU" dirty="0"/>
          </a:p>
          <a:p>
            <a:pPr lvl="2"/>
            <a:endParaRPr lang="hu-HU" dirty="0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06C765A-96DB-945C-D500-11C36E53F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1AD0CF7-F942-4A78-BD5B-565FEA1F0330}" type="datetime1">
              <a:rPr lang="hu-HU" smtClean="0"/>
              <a:t>2022. 05. 29.</a:t>
            </a:fld>
            <a:endParaRPr lang="en-US" dirty="0"/>
          </a:p>
        </p:txBody>
      </p:sp>
      <p:pic>
        <p:nvPicPr>
          <p:cNvPr id="23" name="Kép 22">
            <a:extLst>
              <a:ext uri="{FF2B5EF4-FFF2-40B4-BE49-F238E27FC236}">
                <a16:creationId xmlns:a16="http://schemas.microsoft.com/office/drawing/2014/main" id="{35EEAA16-0B6F-5A95-3E96-1461651DF1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8514" y="1647825"/>
            <a:ext cx="6753225" cy="475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355502"/>
      </p:ext>
    </p:extLst>
  </p:cSld>
  <p:clrMapOvr>
    <a:masterClrMapping/>
  </p:clrMapOvr>
  <p:transition spd="slow">
    <p:push dir="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391C3CA-17A7-D3D6-241C-66EEE0C9C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u-HU" sz="4800" b="1" dirty="0">
                <a:latin typeface="Franklin Gothic Heavy" panose="020B0903020102020204" pitchFamily="34" charset="0"/>
              </a:rPr>
              <a:t>Felhasznált források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F32DB9B-A491-8340-5EE5-286FAD1F10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1875934"/>
            <a:ext cx="10058400" cy="4159106"/>
          </a:xfrm>
        </p:spPr>
        <p:txBody>
          <a:bodyPr>
            <a:normAutofit fontScale="62500" lnSpcReduction="20000"/>
          </a:bodyPr>
          <a:lstStyle/>
          <a:p>
            <a:r>
              <a:rPr lang="en-US" sz="2200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Future of AI: How Artificial Intelligence Will Change the World</a:t>
            </a:r>
            <a:endParaRPr lang="hu-HU" sz="2200" b="1" dirty="0"/>
          </a:p>
          <a:p>
            <a:r>
              <a:rPr lang="en-US" sz="2200" b="1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first of its kind AI Model- Samuel’s Checkers Playing Program</a:t>
            </a:r>
            <a:endParaRPr lang="hu-HU" sz="2200" b="1" dirty="0"/>
          </a:p>
          <a:p>
            <a:r>
              <a:rPr lang="en-US" sz="2200" b="1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Top 10 Machine Learning Algorithms For Beginners: Supervised, Unsupervised Learning and More</a:t>
            </a:r>
            <a:endParaRPr lang="en-US" sz="2200" b="1" dirty="0"/>
          </a:p>
          <a:p>
            <a:r>
              <a:rPr lang="en-US" sz="2200" b="1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Goals of Artificial Intelligence</a:t>
            </a:r>
            <a:endParaRPr lang="hu-HU" sz="2200" b="1" dirty="0"/>
          </a:p>
          <a:p>
            <a:r>
              <a:rPr lang="en-US" sz="2200" b="1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 new dawn </a:t>
            </a:r>
            <a:endParaRPr lang="hu-HU" sz="2200" b="1" dirty="0"/>
          </a:p>
          <a:p>
            <a:r>
              <a:rPr lang="hu-HU" sz="2200" b="1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Image </a:t>
            </a:r>
            <a:r>
              <a:rPr lang="hu-HU" sz="2200" b="1" dirty="0" err="1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recognition</a:t>
            </a:r>
            <a:r>
              <a:rPr lang="hu-HU" sz="2200" b="1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hu-HU" sz="2200" b="1" dirty="0" err="1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</a:t>
            </a:r>
            <a:r>
              <a:rPr lang="hu-HU" sz="2200" b="1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hu-HU" sz="2200" b="1" dirty="0" err="1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</a:t>
            </a:r>
            <a:r>
              <a:rPr lang="hu-HU" sz="2200" b="1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hu-HU" sz="2200" b="1" dirty="0" err="1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fly</a:t>
            </a:r>
            <a:endParaRPr lang="hu-HU" sz="2200" b="1" dirty="0"/>
          </a:p>
          <a:p>
            <a:r>
              <a:rPr lang="en-US" sz="2200" b="1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 </a:t>
            </a:r>
            <a:r>
              <a:rPr lang="en-US" sz="2200" b="1" dirty="0" err="1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mesterséges</a:t>
            </a:r>
            <a:r>
              <a:rPr lang="en-US" sz="2200" b="1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200" b="1" dirty="0" err="1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intelligencia</a:t>
            </a:r>
            <a:r>
              <a:rPr lang="en-US" sz="2200" b="1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200" b="1" dirty="0" err="1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használata</a:t>
            </a:r>
            <a:r>
              <a:rPr lang="en-US" sz="2200" b="1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200" b="1" dirty="0" err="1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és</a:t>
            </a:r>
            <a:r>
              <a:rPr lang="en-US" sz="2200" b="1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200" b="1" dirty="0" err="1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veszélyei</a:t>
            </a:r>
            <a:endParaRPr lang="en-US" sz="2200" b="1" dirty="0"/>
          </a:p>
          <a:p>
            <a:r>
              <a:rPr lang="es-ES" sz="2200" b="1" dirty="0"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 az a mesterséges intelligencia és mire használják?</a:t>
            </a:r>
            <a:endParaRPr lang="hu-HU" sz="2200" b="1" dirty="0"/>
          </a:p>
          <a:p>
            <a:r>
              <a:rPr lang="en-US" sz="2200" b="1" dirty="0"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Wolfram Mathematica</a:t>
            </a:r>
            <a:endParaRPr lang="en-US" sz="2200" b="1" dirty="0"/>
          </a:p>
          <a:p>
            <a:pPr>
              <a:lnSpc>
                <a:spcPct val="120000"/>
              </a:lnSpc>
            </a:pPr>
            <a:r>
              <a:rPr lang="hu-HU" sz="2200" b="1" dirty="0"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IBM Watson</a:t>
            </a:r>
            <a:endParaRPr lang="hu-HU" sz="2200" b="1" dirty="0"/>
          </a:p>
          <a:p>
            <a:pPr>
              <a:lnSpc>
                <a:spcPct val="120000"/>
              </a:lnSpc>
            </a:pPr>
            <a:r>
              <a:rPr lang="hu-HU" sz="2200" b="1" dirty="0" err="1"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Pytorch</a:t>
            </a:r>
            <a:endParaRPr lang="hu-HU" sz="2200" b="1" dirty="0"/>
          </a:p>
          <a:p>
            <a:pPr>
              <a:lnSpc>
                <a:spcPct val="120000"/>
              </a:lnSpc>
            </a:pPr>
            <a:r>
              <a:rPr lang="hu-HU" sz="2200" b="1" dirty="0" err="1"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Tensorflow</a:t>
            </a:r>
            <a:endParaRPr lang="hu-HU" sz="2200" b="1" dirty="0"/>
          </a:p>
          <a:p>
            <a:pPr>
              <a:lnSpc>
                <a:spcPct val="120000"/>
              </a:lnSpc>
            </a:pPr>
            <a:r>
              <a:rPr lang="hu-HU" sz="2200" b="1" dirty="0" err="1"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OpenCV</a:t>
            </a:r>
            <a:endParaRPr lang="hu-HU" sz="2200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endParaRPr lang="hu-HU" dirty="0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AA1944B-729C-7507-2ED7-9D97AF8C8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1AD0CF7-F942-4A78-BD5B-565FEA1F0330}" type="datetime1">
              <a:rPr lang="hu-HU" smtClean="0"/>
              <a:t>2022. 05. 29.</a:t>
            </a:fld>
            <a:endParaRPr lang="en-US" dirty="0"/>
          </a:p>
        </p:txBody>
      </p:sp>
      <p:pic>
        <p:nvPicPr>
          <p:cNvPr id="7" name="Kép 6" descr="A képen szöveg, vízisportok látható&#10;&#10;Automatikusan generált leírás">
            <a:extLst>
              <a:ext uri="{FF2B5EF4-FFF2-40B4-BE49-F238E27FC236}">
                <a16:creationId xmlns:a16="http://schemas.microsoft.com/office/drawing/2014/main" id="{27C3B5C2-AAA4-3647-23B7-1BE4D426AEF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4820" y="3955487"/>
            <a:ext cx="3900380" cy="2075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412551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BA1977B-9738-ECD0-CB0D-4881245C3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pPr algn="ctr"/>
            <a:r>
              <a:rPr lang="hu-HU" sz="4800" b="1" dirty="0">
                <a:latin typeface="Franklin Gothic Heavy" panose="020B0903020102020204" pitchFamily="34" charset="0"/>
              </a:rPr>
              <a:t>Köszönjük a figyelmet!</a:t>
            </a:r>
          </a:p>
        </p:txBody>
      </p:sp>
      <p:pic>
        <p:nvPicPr>
          <p:cNvPr id="5" name="Tartalom helye 5" descr="A képen kosárlabda látható&#10;&#10;Automatikusan generált leírás">
            <a:extLst>
              <a:ext uri="{FF2B5EF4-FFF2-40B4-BE49-F238E27FC236}">
                <a16:creationId xmlns:a16="http://schemas.microsoft.com/office/drawing/2014/main" id="{E3140732-EF8D-5828-7B60-109C6591E8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34" b="29813"/>
          <a:stretch/>
        </p:blipFill>
        <p:spPr>
          <a:xfrm>
            <a:off x="1066800" y="2103120"/>
            <a:ext cx="10058400" cy="3849624"/>
          </a:xfrm>
          <a:noFill/>
        </p:spPr>
      </p:pic>
      <p:sp>
        <p:nvSpPr>
          <p:cNvPr id="4" name="Dátum helye 3">
            <a:extLst>
              <a:ext uri="{FF2B5EF4-FFF2-40B4-BE49-F238E27FC236}">
                <a16:creationId xmlns:a16="http://schemas.microsoft.com/office/drawing/2014/main" id="{3CDD840B-0C3E-0997-D4C2-24AC6E30FA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7B7A52B9-A8AB-438E-B534-4C40C3A9E74F}" type="datetime1">
              <a:rPr lang="hu-HU" smtClean="0"/>
              <a:pPr rtl="0">
                <a:spcAft>
                  <a:spcPts val="600"/>
                </a:spcAft>
              </a:pPr>
              <a:t>2022. 05. 29.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785499"/>
      </p:ext>
    </p:extLst>
  </p:cSld>
  <p:clrMapOvr>
    <a:masterClrMapping/>
  </p:clrMapOvr>
  <p:transition spd="slow">
    <p:push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47A502F-3084-CB4B-BC5C-97D8C92E8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u-HU" sz="4800" b="1" dirty="0">
                <a:solidFill>
                  <a:schemeClr val="tx1"/>
                </a:solidFill>
                <a:latin typeface="Franklin Gothic Heavy" panose="020B0903020102020204" pitchFamily="34" charset="0"/>
              </a:rPr>
              <a:t>Gépi tanulás</a:t>
            </a:r>
            <a:endParaRPr lang="hu-HU" sz="4800" b="1" dirty="0">
              <a:latin typeface="Franklin Gothic Heavy" panose="020B0903020102020204" pitchFamily="34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5A6EF7C-4FE6-098F-DAB7-317F93CFC6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0" y="2014193"/>
            <a:ext cx="5344997" cy="4020847"/>
          </a:xfrm>
        </p:spPr>
        <p:txBody>
          <a:bodyPr>
            <a:normAutofit fontScale="92500" lnSpcReduction="20000"/>
          </a:bodyPr>
          <a:lstStyle/>
          <a:p>
            <a:r>
              <a:rPr lang="hu-HU" dirty="0"/>
              <a:t>Működése: </a:t>
            </a:r>
          </a:p>
          <a:p>
            <a:pPr lvl="3"/>
            <a:r>
              <a:rPr lang="hu-HU" dirty="0"/>
              <a:t>Adatok alapján döntéseket hoz</a:t>
            </a:r>
          </a:p>
          <a:p>
            <a:r>
              <a:rPr lang="hu-HU" dirty="0"/>
              <a:t>Stádiumai:</a:t>
            </a:r>
          </a:p>
          <a:p>
            <a:pPr lvl="3"/>
            <a:r>
              <a:rPr lang="en-US" dirty="0"/>
              <a:t>Artificial Narrow Intelligence (ANI)</a:t>
            </a:r>
            <a:r>
              <a:rPr lang="hu-HU" dirty="0"/>
              <a:t>:</a:t>
            </a:r>
          </a:p>
          <a:p>
            <a:pPr lvl="5"/>
            <a:r>
              <a:rPr lang="hu-HU" dirty="0"/>
              <a:t>Korlátozott hatókör</a:t>
            </a:r>
          </a:p>
          <a:p>
            <a:pPr lvl="5"/>
            <a:r>
              <a:rPr lang="hu-HU" dirty="0"/>
              <a:t>Egy funkcionális területre korlátozódik</a:t>
            </a:r>
            <a:endParaRPr lang="en-US" dirty="0"/>
          </a:p>
          <a:p>
            <a:pPr lvl="3"/>
            <a:r>
              <a:rPr lang="en-US" dirty="0"/>
              <a:t>Artificial General Intelligence (AGI)</a:t>
            </a:r>
            <a:r>
              <a:rPr lang="hu-HU" dirty="0"/>
              <a:t>:</a:t>
            </a:r>
          </a:p>
          <a:p>
            <a:pPr lvl="5"/>
            <a:r>
              <a:rPr lang="hu-HU" dirty="0"/>
              <a:t>Több területet is letud</a:t>
            </a:r>
          </a:p>
          <a:p>
            <a:pPr lvl="5"/>
            <a:r>
              <a:rPr lang="hu-HU" dirty="0"/>
              <a:t>Érvelés, problémamegoldás, absztrakt gondolkodás</a:t>
            </a:r>
          </a:p>
          <a:p>
            <a:pPr lvl="5"/>
            <a:r>
              <a:rPr lang="hu-HU" dirty="0"/>
              <a:t>Emberek és gépek intelligencia szintje egy szinten van</a:t>
            </a:r>
            <a:endParaRPr lang="en-US" dirty="0"/>
          </a:p>
          <a:p>
            <a:pPr lvl="3"/>
            <a:r>
              <a:rPr lang="en-US" dirty="0"/>
              <a:t>Artificial Super Intelligence (ASI)</a:t>
            </a:r>
            <a:r>
              <a:rPr lang="hu-HU" dirty="0"/>
              <a:t>:</a:t>
            </a:r>
          </a:p>
          <a:p>
            <a:pPr lvl="5"/>
            <a:r>
              <a:rPr lang="hu-HU" dirty="0"/>
              <a:t>Felülmúlja az embert</a:t>
            </a:r>
            <a:endParaRPr lang="en-US" dirty="0"/>
          </a:p>
          <a:p>
            <a:pPr lvl="2"/>
            <a:r>
              <a:rPr lang="hu-HU" dirty="0"/>
              <a:t>Nagyon hosszú idő az áttörés az első és a második stádium között</a:t>
            </a:r>
          </a:p>
          <a:p>
            <a:pPr lvl="2"/>
            <a:r>
              <a:rPr lang="hu-HU" dirty="0"/>
              <a:t>Jelenleg az ANI végső stádiumában vagyunk</a:t>
            </a:r>
          </a:p>
        </p:txBody>
      </p:sp>
      <p:pic>
        <p:nvPicPr>
          <p:cNvPr id="7" name="Tartalom helye 6" descr="A képen térkép látható&#10;&#10;Automatikusan generált leírás">
            <a:extLst>
              <a:ext uri="{FF2B5EF4-FFF2-40B4-BE49-F238E27FC236}">
                <a16:creationId xmlns:a16="http://schemas.microsoft.com/office/drawing/2014/main" id="{E3BEA8DF-667A-7D1D-95F3-22EEE0210C3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186" y="2014192"/>
            <a:ext cx="4967926" cy="3874464"/>
          </a:xfrm>
        </p:spPr>
      </p:pic>
      <p:sp>
        <p:nvSpPr>
          <p:cNvPr id="5" name="Dátum helye 4">
            <a:extLst>
              <a:ext uri="{FF2B5EF4-FFF2-40B4-BE49-F238E27FC236}">
                <a16:creationId xmlns:a16="http://schemas.microsoft.com/office/drawing/2014/main" id="{A5BFD7AE-BD2C-0BB1-D3B3-35F86CA6F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1AD0CF7-F942-4A78-BD5B-565FEA1F0330}" type="datetime1">
              <a:rPr lang="hu-HU" smtClean="0"/>
              <a:t>2022. 05. 29.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04114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5F61ACC-B1DD-DB81-2BAD-45DE535F8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pPr algn="ctr"/>
            <a:r>
              <a:rPr lang="hu-HU" sz="4800" b="1" dirty="0">
                <a:solidFill>
                  <a:schemeClr val="tx1"/>
                </a:solidFill>
                <a:latin typeface="Franklin Gothic Heavy" panose="020B0903020102020204" pitchFamily="34" charset="0"/>
              </a:rPr>
              <a:t>Gépi tanulás </a:t>
            </a:r>
            <a:r>
              <a:rPr lang="hu-HU" sz="4800" b="1" dirty="0">
                <a:latin typeface="Franklin Gothic Heavy" panose="020B0903020102020204" pitchFamily="34" charset="0"/>
              </a:rPr>
              <a:t>kialakulása</a:t>
            </a:r>
            <a:endParaRPr lang="en-US" sz="4800" b="1" dirty="0">
              <a:latin typeface="Franklin Gothic Heavy" panose="020B0903020102020204" pitchFamily="34" charset="0"/>
            </a:endParaRPr>
          </a:p>
        </p:txBody>
      </p:sp>
      <p:pic>
        <p:nvPicPr>
          <p:cNvPr id="7" name="Tartalom helye 6" descr="Arthur Lee Samuel mesterséges intelligenciája (Dáma játékgép) 1959 ">
            <a:extLst>
              <a:ext uri="{FF2B5EF4-FFF2-40B4-BE49-F238E27FC236}">
                <a16:creationId xmlns:a16="http://schemas.microsoft.com/office/drawing/2014/main" id="{C13EED7F-C4FF-0D06-957D-9F194E0E73B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71" r="6450" b="2"/>
          <a:stretch/>
        </p:blipFill>
        <p:spPr>
          <a:xfrm>
            <a:off x="1066800" y="2103120"/>
            <a:ext cx="5269958" cy="3749040"/>
          </a:xfrm>
          <a:noFill/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0347F21E-0424-633E-177A-F616CA491A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95068" y="2103120"/>
            <a:ext cx="4630132" cy="374904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1950</a:t>
            </a:r>
            <a:r>
              <a:rPr lang="hu-HU" dirty="0"/>
              <a:t>, </a:t>
            </a:r>
            <a:r>
              <a:rPr lang="en-US" dirty="0"/>
              <a:t>Alan Turing</a:t>
            </a:r>
            <a:r>
              <a:rPr lang="hu-HU" dirty="0"/>
              <a:t>:</a:t>
            </a:r>
          </a:p>
          <a:p>
            <a:pPr lvl="2">
              <a:lnSpc>
                <a:spcPct val="90000"/>
              </a:lnSpc>
            </a:pPr>
            <a:r>
              <a:rPr lang="hu-HU" sz="1800" dirty="0"/>
              <a:t>Az emberek információ alapján döntenek</a:t>
            </a:r>
          </a:p>
          <a:p>
            <a:pPr lvl="2">
              <a:lnSpc>
                <a:spcPct val="90000"/>
              </a:lnSpc>
            </a:pPr>
            <a:r>
              <a:rPr lang="hu-HU" sz="1800" dirty="0"/>
              <a:t>Mesterséges intelligencia készítése</a:t>
            </a:r>
          </a:p>
          <a:p>
            <a:pPr lvl="2">
              <a:lnSpc>
                <a:spcPct val="90000"/>
              </a:lnSpc>
            </a:pPr>
            <a:r>
              <a:rPr lang="hu-HU" sz="1800" dirty="0"/>
              <a:t>Technológiai, anyagi korlátok</a:t>
            </a:r>
          </a:p>
          <a:p>
            <a:pPr>
              <a:lnSpc>
                <a:spcPct val="90000"/>
              </a:lnSpc>
            </a:pPr>
            <a:r>
              <a:rPr lang="hu-HU" dirty="0"/>
              <a:t>1974:</a:t>
            </a:r>
          </a:p>
          <a:p>
            <a:pPr lvl="2">
              <a:lnSpc>
                <a:spcPct val="90000"/>
              </a:lnSpc>
            </a:pPr>
            <a:r>
              <a:rPr lang="hu-HU" sz="1800" dirty="0"/>
              <a:t>Elterjedtek a számítógépek</a:t>
            </a:r>
          </a:p>
          <a:p>
            <a:pPr lvl="2">
              <a:lnSpc>
                <a:spcPct val="90000"/>
              </a:lnSpc>
            </a:pPr>
            <a:r>
              <a:rPr lang="hu-HU" sz="1800" dirty="0"/>
              <a:t>Adatok eltárolására alkalmas</a:t>
            </a:r>
          </a:p>
          <a:p>
            <a:pPr lvl="2">
              <a:lnSpc>
                <a:spcPct val="90000"/>
              </a:lnSpc>
            </a:pPr>
            <a:r>
              <a:rPr lang="hu-HU" sz="1800" dirty="0"/>
              <a:t>Olcsóbb, gyorsabb</a:t>
            </a:r>
          </a:p>
          <a:p>
            <a:pPr lvl="2">
              <a:lnSpc>
                <a:spcPct val="90000"/>
              </a:lnSpc>
            </a:pPr>
            <a:r>
              <a:rPr lang="hu-HU" sz="1800" dirty="0"/>
              <a:t>Nem szab korlátot a technológiai fejlettség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1B2B6835-36B0-BD06-0FFB-FA6B75132A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C1AD0CF7-F942-4A78-BD5B-565FEA1F0330}" type="datetime1">
              <a:rPr lang="hu-HU" smtClean="0"/>
              <a:pPr rtl="0">
                <a:spcAft>
                  <a:spcPts val="600"/>
                </a:spcAft>
              </a:pPr>
              <a:t>2022. 05. 29.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86620"/>
      </p:ext>
    </p:extLst>
  </p:cSld>
  <p:clrMapOvr>
    <a:masterClrMapping/>
  </p:clrMapOvr>
  <p:transition spd="slow">
    <p:push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7AA92F0-287A-1F85-D01A-D4E99A898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pPr algn="ctr"/>
            <a:r>
              <a:rPr lang="hu-HU" sz="4800" b="1" dirty="0">
                <a:solidFill>
                  <a:schemeClr val="tx1"/>
                </a:solidFill>
                <a:latin typeface="Franklin Gothic Heavy" panose="020B0903020102020204" pitchFamily="34" charset="0"/>
              </a:rPr>
              <a:t>Gépi tanulás </a:t>
            </a:r>
            <a:r>
              <a:rPr lang="hu-HU" sz="4800" b="1" dirty="0">
                <a:latin typeface="Franklin Gothic Heavy" panose="020B0903020102020204" pitchFamily="34" charset="0"/>
              </a:rPr>
              <a:t>céljai</a:t>
            </a:r>
            <a:endParaRPr lang="en-US" sz="4800" b="1" dirty="0">
              <a:latin typeface="Franklin Gothic Heavy" panose="020B0903020102020204" pitchFamily="34" charset="0"/>
            </a:endParaRPr>
          </a:p>
        </p:txBody>
      </p:sp>
      <p:pic>
        <p:nvPicPr>
          <p:cNvPr id="13" name="Tartalom helye 12">
            <a:extLst>
              <a:ext uri="{FF2B5EF4-FFF2-40B4-BE49-F238E27FC236}">
                <a16:creationId xmlns:a16="http://schemas.microsoft.com/office/drawing/2014/main" id="{EF35F348-95BF-D5E4-CF29-4A71469AFC5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20" r="20008" b="-2"/>
          <a:stretch/>
        </p:blipFill>
        <p:spPr>
          <a:xfrm>
            <a:off x="1066800" y="2103120"/>
            <a:ext cx="4663440" cy="3749040"/>
          </a:xfrm>
          <a:noFill/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91F26B82-36DC-F709-2703-24E3F19CB0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hu-HU" dirty="0"/>
              <a:t>Fő célja:</a:t>
            </a:r>
          </a:p>
          <a:p>
            <a:pPr lvl="3">
              <a:lnSpc>
                <a:spcPct val="90000"/>
              </a:lnSpc>
            </a:pPr>
            <a:r>
              <a:rPr lang="hu-HU" sz="1800" dirty="0"/>
              <a:t>Lehetővé teszi a számítógépek és gépek intelligens működését</a:t>
            </a:r>
          </a:p>
          <a:p>
            <a:pPr>
              <a:lnSpc>
                <a:spcPct val="90000"/>
              </a:lnSpc>
            </a:pPr>
            <a:r>
              <a:rPr lang="hu-HU" dirty="0"/>
              <a:t>Céljai:</a:t>
            </a:r>
          </a:p>
          <a:p>
            <a:pPr lvl="3">
              <a:lnSpc>
                <a:spcPct val="90000"/>
              </a:lnSpc>
            </a:pPr>
            <a:r>
              <a:rPr lang="hu-HU" sz="1800" dirty="0"/>
              <a:t>Logika, problémamegoldás</a:t>
            </a:r>
          </a:p>
          <a:p>
            <a:pPr lvl="3">
              <a:lnSpc>
                <a:spcPct val="90000"/>
              </a:lnSpc>
            </a:pPr>
            <a:r>
              <a:rPr lang="hu-HU" sz="1800" dirty="0"/>
              <a:t>A tudás reprezentációja</a:t>
            </a:r>
          </a:p>
          <a:p>
            <a:pPr lvl="3">
              <a:lnSpc>
                <a:spcPct val="90000"/>
              </a:lnSpc>
            </a:pPr>
            <a:r>
              <a:rPr lang="hu-HU" sz="1800" dirty="0"/>
              <a:t>Tervezés</a:t>
            </a:r>
          </a:p>
          <a:p>
            <a:pPr lvl="3">
              <a:lnSpc>
                <a:spcPct val="90000"/>
              </a:lnSpc>
            </a:pPr>
            <a:r>
              <a:rPr lang="hu-HU" sz="1800" dirty="0"/>
              <a:t>Tanulás</a:t>
            </a:r>
          </a:p>
          <a:p>
            <a:pPr lvl="3">
              <a:lnSpc>
                <a:spcPct val="90000"/>
              </a:lnSpc>
            </a:pPr>
            <a:r>
              <a:rPr lang="hu-HU" sz="1800" dirty="0"/>
              <a:t>Társadalmi intelligencia</a:t>
            </a:r>
          </a:p>
          <a:p>
            <a:pPr lvl="3">
              <a:lnSpc>
                <a:spcPct val="90000"/>
              </a:lnSpc>
            </a:pPr>
            <a:r>
              <a:rPr lang="hu-HU" sz="1800" dirty="0"/>
              <a:t>Kreativitás</a:t>
            </a:r>
          </a:p>
          <a:p>
            <a:pPr lvl="3">
              <a:lnSpc>
                <a:spcPct val="90000"/>
              </a:lnSpc>
            </a:pPr>
            <a:r>
              <a:rPr lang="hu-HU" sz="1800" dirty="0"/>
              <a:t>Álltalános intelligencia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728155FB-365B-27E8-92E4-55128248F4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C1AD0CF7-F942-4A78-BD5B-565FEA1F0330}" type="datetime1">
              <a:rPr lang="hu-HU" smtClean="0"/>
              <a:pPr rtl="0">
                <a:spcAft>
                  <a:spcPts val="600"/>
                </a:spcAft>
              </a:pPr>
              <a:t>2022. 05. 29.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54937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157FD2E-F3AD-67D2-BCB4-4AAD781D4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pPr algn="ctr"/>
            <a:r>
              <a:rPr lang="hu-HU" sz="4800" b="1" dirty="0">
                <a:solidFill>
                  <a:schemeClr val="tx1"/>
                </a:solidFill>
                <a:latin typeface="Franklin Gothic Heavy" panose="020B0903020102020204" pitchFamily="34" charset="0"/>
              </a:rPr>
              <a:t>Gépi tanulás </a:t>
            </a:r>
            <a:r>
              <a:rPr lang="hu-HU" sz="4800" b="1" dirty="0">
                <a:latin typeface="Franklin Gothic Heavy" panose="020B0903020102020204" pitchFamily="34" charset="0"/>
              </a:rPr>
              <a:t>veszélyei</a:t>
            </a:r>
            <a:endParaRPr lang="en-US" sz="4800" b="1" dirty="0">
              <a:latin typeface="Franklin Gothic Heavy" panose="020B0903020102020204" pitchFamily="34" charset="0"/>
            </a:endParaRPr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B13A30D9-BD50-C7F5-6985-8CA339690B6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91" r="18015"/>
          <a:stretch/>
        </p:blipFill>
        <p:spPr>
          <a:xfrm>
            <a:off x="1066800" y="2103120"/>
            <a:ext cx="4663440" cy="3749040"/>
          </a:xfrm>
          <a:noFill/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39FE02B3-63A1-F2EE-CFA0-412824D702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>
            <a:normAutofit/>
          </a:bodyPr>
          <a:lstStyle/>
          <a:p>
            <a:r>
              <a:rPr lang="hu-HU" dirty="0"/>
              <a:t>Felelősségre vonhatóság</a:t>
            </a:r>
          </a:p>
          <a:p>
            <a:r>
              <a:rPr lang="hu-HU" dirty="0"/>
              <a:t>Munkaerő kiszorítása</a:t>
            </a:r>
          </a:p>
          <a:p>
            <a:r>
              <a:rPr lang="hu-HU" dirty="0"/>
              <a:t>Biztonsági kockázat</a:t>
            </a:r>
          </a:p>
          <a:p>
            <a:r>
              <a:rPr lang="hu-HU" dirty="0"/>
              <a:t>Alapvető jogok sérülése:</a:t>
            </a:r>
          </a:p>
          <a:p>
            <a:pPr lvl="3"/>
            <a:r>
              <a:rPr lang="hu-HU" sz="1800" dirty="0"/>
              <a:t>Magánélet joga</a:t>
            </a:r>
          </a:p>
          <a:p>
            <a:pPr lvl="3"/>
            <a:r>
              <a:rPr lang="hu-HU" sz="1800" dirty="0"/>
              <a:t>Online nyomon követés</a:t>
            </a:r>
          </a:p>
          <a:p>
            <a:pPr lvl="3"/>
            <a:r>
              <a:rPr lang="hu-HU" sz="1800" dirty="0"/>
              <a:t>Adatvédelem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1D31C769-58E1-872B-5130-2B1E6127B6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C1AD0CF7-F942-4A78-BD5B-565FEA1F0330}" type="datetime1">
              <a:rPr lang="hu-HU" smtClean="0"/>
              <a:pPr rtl="0">
                <a:spcAft>
                  <a:spcPts val="600"/>
                </a:spcAft>
              </a:pPr>
              <a:t>2022. 05. 29.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609697"/>
      </p:ext>
    </p:extLst>
  </p:cSld>
  <p:clrMapOvr>
    <a:masterClrMapping/>
  </p:clrMapOvr>
  <p:transition spd="slow">
    <p:push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BE1A2B3-58B8-B443-786D-43EC28A24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r>
              <a:rPr lang="hu-HU" b="1" dirty="0">
                <a:solidFill>
                  <a:schemeClr val="tx1"/>
                </a:solidFill>
                <a:latin typeface="Franklin Gothic Heavy" panose="020B0903020102020204" pitchFamily="34" charset="0"/>
              </a:rPr>
              <a:t>Gépi tanulás </a:t>
            </a:r>
            <a:r>
              <a:rPr lang="hu-HU" b="1" dirty="0">
                <a:latin typeface="Franklin Gothic Heavy" panose="020B0903020102020204" pitchFamily="34" charset="0"/>
              </a:rPr>
              <a:t>felhasználási lehetőségei</a:t>
            </a:r>
            <a:endParaRPr lang="en-US" b="1" dirty="0">
              <a:latin typeface="Franklin Gothic Heavy" panose="020B0903020102020204" pitchFamily="34" charset="0"/>
            </a:endParaRPr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E6271F71-542D-8166-C08B-9CC4E8D8EF2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36" r="12520" b="2"/>
          <a:stretch/>
        </p:blipFill>
        <p:spPr>
          <a:xfrm>
            <a:off x="1066800" y="2103120"/>
            <a:ext cx="4663440" cy="3749040"/>
          </a:xfrm>
          <a:noFill/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1EEC684F-65EE-E8F8-4D27-41F964D4A0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>
            <a:normAutofit/>
          </a:bodyPr>
          <a:lstStyle/>
          <a:p>
            <a:r>
              <a:rPr lang="en-US" dirty="0" err="1"/>
              <a:t>Szoftveralapú</a:t>
            </a:r>
            <a:r>
              <a:rPr lang="hu-HU" dirty="0"/>
              <a:t> megvalósítások</a:t>
            </a:r>
            <a:r>
              <a:rPr lang="en-US" dirty="0"/>
              <a:t>: </a:t>
            </a:r>
            <a:endParaRPr lang="hu-HU" dirty="0"/>
          </a:p>
          <a:p>
            <a:pPr lvl="5"/>
            <a:r>
              <a:rPr lang="en-US" sz="1800" dirty="0" err="1"/>
              <a:t>virtuális</a:t>
            </a:r>
            <a:r>
              <a:rPr lang="en-US" sz="1800" dirty="0"/>
              <a:t> </a:t>
            </a:r>
            <a:r>
              <a:rPr lang="en-US" sz="1800" dirty="0" err="1"/>
              <a:t>asszisztensek</a:t>
            </a:r>
            <a:endParaRPr lang="hu-HU" sz="1800" dirty="0"/>
          </a:p>
          <a:p>
            <a:pPr lvl="5"/>
            <a:r>
              <a:rPr lang="en-US" sz="1800" dirty="0" err="1"/>
              <a:t>képelemző</a:t>
            </a:r>
            <a:r>
              <a:rPr lang="en-US" sz="1800" dirty="0"/>
              <a:t> </a:t>
            </a:r>
            <a:r>
              <a:rPr lang="en-US" sz="1800" dirty="0" err="1"/>
              <a:t>szoftverek</a:t>
            </a:r>
            <a:endParaRPr lang="hu-HU" sz="1800" dirty="0"/>
          </a:p>
          <a:p>
            <a:pPr lvl="5"/>
            <a:r>
              <a:rPr lang="hu-HU" sz="1800" dirty="0"/>
              <a:t>k</a:t>
            </a:r>
            <a:r>
              <a:rPr lang="en-US" sz="1800" dirty="0" err="1"/>
              <a:t>eresők</a:t>
            </a:r>
            <a:endParaRPr lang="hu-HU" sz="1800" dirty="0"/>
          </a:p>
          <a:p>
            <a:pPr lvl="5"/>
            <a:r>
              <a:rPr lang="en-US" sz="1800" dirty="0" err="1"/>
              <a:t>beszéd</a:t>
            </a:r>
            <a:r>
              <a:rPr lang="en-US" sz="1800" dirty="0"/>
              <a:t>- </a:t>
            </a:r>
            <a:r>
              <a:rPr lang="en-US" sz="1800" dirty="0" err="1"/>
              <a:t>és</a:t>
            </a:r>
            <a:r>
              <a:rPr lang="en-US" sz="1800" dirty="0"/>
              <a:t> </a:t>
            </a:r>
            <a:r>
              <a:rPr lang="en-US" sz="1800" dirty="0" err="1"/>
              <a:t>arcfelismerő</a:t>
            </a:r>
            <a:r>
              <a:rPr lang="en-US" sz="1800" dirty="0"/>
              <a:t> </a:t>
            </a:r>
            <a:r>
              <a:rPr lang="en-US" sz="1800" dirty="0" err="1"/>
              <a:t>rendszerek</a:t>
            </a:r>
            <a:endParaRPr lang="hu-HU" sz="1800" dirty="0"/>
          </a:p>
          <a:p>
            <a:r>
              <a:rPr lang="en-US" dirty="0" err="1"/>
              <a:t>Fizikai</a:t>
            </a:r>
            <a:r>
              <a:rPr lang="hu-HU" dirty="0"/>
              <a:t> megvalósítások</a:t>
            </a:r>
            <a:r>
              <a:rPr lang="en-US" dirty="0"/>
              <a:t>: </a:t>
            </a:r>
            <a:endParaRPr lang="hu-HU" dirty="0"/>
          </a:p>
          <a:p>
            <a:pPr lvl="5"/>
            <a:r>
              <a:rPr lang="hu-HU" sz="1800" dirty="0"/>
              <a:t>r</a:t>
            </a:r>
            <a:r>
              <a:rPr lang="en-US" sz="1800" dirty="0" err="1"/>
              <a:t>obotok</a:t>
            </a:r>
            <a:endParaRPr lang="hu-HU" sz="1800" dirty="0"/>
          </a:p>
          <a:p>
            <a:pPr lvl="5"/>
            <a:r>
              <a:rPr lang="en-US" sz="1800" dirty="0" err="1"/>
              <a:t>önvezető</a:t>
            </a:r>
            <a:r>
              <a:rPr lang="en-US" sz="1800" dirty="0"/>
              <a:t> </a:t>
            </a:r>
            <a:r>
              <a:rPr lang="en-US" sz="1800" dirty="0" err="1"/>
              <a:t>autók</a:t>
            </a:r>
            <a:endParaRPr lang="hu-HU" sz="1800" dirty="0"/>
          </a:p>
          <a:p>
            <a:pPr lvl="5"/>
            <a:r>
              <a:rPr lang="hu-HU" sz="1800" dirty="0"/>
              <a:t>d</a:t>
            </a:r>
            <a:r>
              <a:rPr lang="en-US" sz="1800" dirty="0" err="1"/>
              <a:t>rónok</a:t>
            </a:r>
            <a:endParaRPr lang="hu-HU" sz="1800" dirty="0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C8588147-1651-3961-6E36-4B2E75D9E8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C1AD0CF7-F942-4A78-BD5B-565FEA1F0330}" type="datetime1">
              <a:rPr lang="hu-HU" smtClean="0"/>
              <a:pPr rtl="0">
                <a:spcAft>
                  <a:spcPts val="600"/>
                </a:spcAft>
              </a:pPr>
              <a:t>2022. 05. 29.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52134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9360C79-13B2-F9A1-7185-6D8793BEA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pPr algn="ctr"/>
            <a:r>
              <a:rPr lang="hu-HU" sz="4400" b="1" dirty="0">
                <a:solidFill>
                  <a:schemeClr val="tx1"/>
                </a:solidFill>
                <a:latin typeface="Franklin Gothic Heavy" panose="020B0903020102020204" pitchFamily="34" charset="0"/>
              </a:rPr>
              <a:t>Gépi tanulás </a:t>
            </a:r>
            <a:r>
              <a:rPr lang="hu-HU" sz="4400" b="1" dirty="0">
                <a:latin typeface="Franklin Gothic Heavy" panose="020B0903020102020204" pitchFamily="34" charset="0"/>
              </a:rPr>
              <a:t>a</a:t>
            </a:r>
            <a:r>
              <a:rPr lang="en-US" sz="4400" b="1" dirty="0" err="1">
                <a:latin typeface="Franklin Gothic Heavy" panose="020B0903020102020204" pitchFamily="34" charset="0"/>
              </a:rPr>
              <a:t>lkalmazási</a:t>
            </a:r>
            <a:r>
              <a:rPr lang="en-US" sz="4400" b="1" dirty="0">
                <a:latin typeface="Franklin Gothic Heavy" panose="020B0903020102020204" pitchFamily="34" charset="0"/>
              </a:rPr>
              <a:t> </a:t>
            </a:r>
            <a:r>
              <a:rPr lang="en-US" sz="4400" b="1" dirty="0" err="1">
                <a:latin typeface="Franklin Gothic Heavy" panose="020B0903020102020204" pitchFamily="34" charset="0"/>
              </a:rPr>
              <a:t>területe</a:t>
            </a:r>
            <a:r>
              <a:rPr lang="hu-HU" sz="4400" b="1" dirty="0">
                <a:latin typeface="Franklin Gothic Heavy" panose="020B0903020102020204" pitchFamily="34" charset="0"/>
              </a:rPr>
              <a:t>i </a:t>
            </a:r>
            <a:endParaRPr lang="en-US" sz="4400" b="1" dirty="0">
              <a:latin typeface="Franklin Gothic Heavy" panose="020B0903020102020204" pitchFamily="34" charset="0"/>
            </a:endParaRPr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6F9E1305-2E25-F3FD-EA44-768C5FB2805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15602"/>
          <a:stretch/>
        </p:blipFill>
        <p:spPr>
          <a:xfrm>
            <a:off x="1066800" y="2103120"/>
            <a:ext cx="4663440" cy="3749040"/>
          </a:xfrm>
          <a:noFill/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E34106EA-9847-D29E-7478-24B666AC9D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>
            <a:normAutofit fontScale="85000" lnSpcReduction="10000"/>
          </a:bodyPr>
          <a:lstStyle/>
          <a:p>
            <a:r>
              <a:rPr lang="hu-HU" dirty="0"/>
              <a:t>Online vásárlás és hirdetések</a:t>
            </a:r>
          </a:p>
          <a:p>
            <a:r>
              <a:rPr lang="hu-HU" dirty="0"/>
              <a:t>Internetes keresés</a:t>
            </a:r>
          </a:p>
          <a:p>
            <a:r>
              <a:rPr lang="hu-HU" dirty="0"/>
              <a:t>Digitális személyi asszisztensek</a:t>
            </a:r>
          </a:p>
          <a:p>
            <a:r>
              <a:rPr lang="hu-HU" dirty="0"/>
              <a:t>Gépi fordítás</a:t>
            </a:r>
          </a:p>
          <a:p>
            <a:r>
              <a:rPr lang="hu-HU" dirty="0"/>
              <a:t>Okosotthonok, városok és infrastruktúra</a:t>
            </a:r>
          </a:p>
          <a:p>
            <a:r>
              <a:rPr lang="hu-HU" dirty="0"/>
              <a:t>Kiberbiztonság</a:t>
            </a:r>
          </a:p>
          <a:p>
            <a:r>
              <a:rPr lang="hu-HU" dirty="0"/>
              <a:t>Egészség</a:t>
            </a:r>
          </a:p>
          <a:p>
            <a:r>
              <a:rPr lang="hu-HU" dirty="0"/>
              <a:t>Közlekedés</a:t>
            </a:r>
          </a:p>
          <a:p>
            <a:r>
              <a:rPr lang="hu-HU" dirty="0"/>
              <a:t>Termelés</a:t>
            </a:r>
          </a:p>
          <a:p>
            <a:r>
              <a:rPr lang="hu-HU" dirty="0"/>
              <a:t>Élelmiszer és gazdálkodás</a:t>
            </a:r>
          </a:p>
          <a:p>
            <a:r>
              <a:rPr lang="hu-HU" dirty="0"/>
              <a:t>Közigazgatás és szolgáltatások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500" dirty="0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72B09B43-A9E6-5938-66AC-8FCD3E3DAD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C1AD0CF7-F942-4A78-BD5B-565FEA1F0330}" type="datetime1">
              <a:rPr lang="hu-HU" smtClean="0"/>
              <a:pPr rtl="0">
                <a:spcAft>
                  <a:spcPts val="600"/>
                </a:spcAft>
              </a:pPr>
              <a:t>2022. 05. 29.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094629"/>
      </p:ext>
    </p:extLst>
  </p:cSld>
  <p:clrMapOvr>
    <a:masterClrMapping/>
  </p:clrMapOvr>
  <p:transition spd="slow">
    <p:push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9347C0D-5668-85CF-C506-80854F02F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r>
              <a:rPr lang="hu-HU" sz="4000" b="1" dirty="0">
                <a:solidFill>
                  <a:schemeClr val="tx1"/>
                </a:solidFill>
                <a:latin typeface="Franklin Gothic Heavy" panose="020B0903020102020204" pitchFamily="34" charset="0"/>
              </a:rPr>
              <a:t>Gépi tanulás felhasználásának</a:t>
            </a:r>
            <a:r>
              <a:rPr lang="en-US" b="1" dirty="0">
                <a:latin typeface="Franklin Gothic Heavy" panose="020B0903020102020204" pitchFamily="34" charset="0"/>
              </a:rPr>
              <a:t> jövőj</a:t>
            </a:r>
            <a:r>
              <a:rPr lang="hu-HU" b="1" dirty="0">
                <a:latin typeface="Franklin Gothic Heavy" panose="020B0903020102020204" pitchFamily="34" charset="0"/>
              </a:rPr>
              <a:t>e</a:t>
            </a:r>
            <a:endParaRPr lang="en-US" b="1" dirty="0">
              <a:latin typeface="Franklin Gothic Heavy" panose="020B0903020102020204" pitchFamily="34" charset="0"/>
            </a:endParaRPr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872938BF-FDA1-D055-C350-88F7BCB951B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251" y="2429692"/>
            <a:ext cx="4954749" cy="2526922"/>
          </a:xfrm>
          <a:noFill/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4BF9D729-374B-E5C7-8D0E-822743A88B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61760" y="2429692"/>
            <a:ext cx="4663440" cy="3749040"/>
          </a:xfrm>
        </p:spPr>
        <p:txBody>
          <a:bodyPr>
            <a:normAutofit/>
          </a:bodyPr>
          <a:lstStyle/>
          <a:p>
            <a:r>
              <a:rPr lang="hu-HU" dirty="0"/>
              <a:t>Alkalmazási területek:</a:t>
            </a:r>
          </a:p>
          <a:p>
            <a:pPr lvl="3"/>
            <a:r>
              <a:rPr lang="hu-HU" sz="1800" dirty="0"/>
              <a:t>harcászat</a:t>
            </a:r>
          </a:p>
          <a:p>
            <a:pPr lvl="3"/>
            <a:r>
              <a:rPr lang="hu-HU" sz="1800" dirty="0"/>
              <a:t>gyógyászat</a:t>
            </a:r>
          </a:p>
          <a:p>
            <a:pPr lvl="3"/>
            <a:r>
              <a:rPr lang="hu-HU" sz="1800" dirty="0"/>
              <a:t>közlekedés</a:t>
            </a:r>
          </a:p>
          <a:p>
            <a:pPr lvl="3"/>
            <a:r>
              <a:rPr lang="hu-HU" sz="1800" dirty="0"/>
              <a:t>fordítás</a:t>
            </a:r>
          </a:p>
          <a:p>
            <a:pPr lvl="3"/>
            <a:endParaRPr lang="hu-HU" sz="1800" dirty="0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9671332-0AF8-A83E-F38E-E17A4DDDA5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C1AD0CF7-F942-4A78-BD5B-565FEA1F0330}" type="datetime1">
              <a:rPr lang="hu-HU" smtClean="0"/>
              <a:pPr rtl="0">
                <a:spcAft>
                  <a:spcPts val="600"/>
                </a:spcAft>
              </a:pPr>
              <a:t>2022. 05. 29.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04335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E826EA-3117-D6E2-C16B-ED5DE4151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pPr algn="ctr"/>
            <a:r>
              <a:rPr lang="hu-HU" sz="4800" b="1" dirty="0">
                <a:solidFill>
                  <a:schemeClr val="tx1"/>
                </a:solidFill>
                <a:latin typeface="Franklin Gothic Heavy" panose="020B0903020102020204" pitchFamily="34" charset="0"/>
              </a:rPr>
              <a:t>Gépi tanulás </a:t>
            </a:r>
            <a:r>
              <a:rPr lang="hu-HU" sz="4800" b="1" dirty="0">
                <a:latin typeface="Franklin Gothic Heavy" panose="020B0903020102020204" pitchFamily="34" charset="0"/>
              </a:rPr>
              <a:t>módszerei</a:t>
            </a:r>
            <a:endParaRPr lang="en-US" sz="4800" b="1" dirty="0">
              <a:latin typeface="Franklin Gothic Heavy" panose="020B0903020102020204" pitchFamily="34" charset="0"/>
            </a:endParaRPr>
          </a:p>
        </p:txBody>
      </p:sp>
      <p:pic>
        <p:nvPicPr>
          <p:cNvPr id="12" name="Tartalom helye 11" descr="A képen lézer látható&#10;&#10;Automatikusan generált leírás">
            <a:extLst>
              <a:ext uri="{FF2B5EF4-FFF2-40B4-BE49-F238E27FC236}">
                <a16:creationId xmlns:a16="http://schemas.microsoft.com/office/drawing/2014/main" id="{10B7D660-DC19-1F44-B424-22A92A25800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16" r="19013" b="-2"/>
          <a:stretch/>
        </p:blipFill>
        <p:spPr>
          <a:xfrm>
            <a:off x="1066800" y="2103120"/>
            <a:ext cx="4663440" cy="3749040"/>
          </a:xfrm>
          <a:noFill/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C86D802F-742E-F227-45EA-E23DC9FD3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>
            <a:normAutofit/>
          </a:bodyPr>
          <a:lstStyle/>
          <a:p>
            <a:r>
              <a:rPr lang="hu-HU" dirty="0"/>
              <a:t>Lineáris regresszió:</a:t>
            </a:r>
          </a:p>
          <a:p>
            <a:pPr lvl="6"/>
            <a:r>
              <a:rPr lang="hu-HU" sz="1800" dirty="0"/>
              <a:t>Vizuális elemzés</a:t>
            </a:r>
          </a:p>
          <a:p>
            <a:r>
              <a:rPr lang="hu-HU" dirty="0"/>
              <a:t>Logikai regresszió:</a:t>
            </a:r>
          </a:p>
          <a:p>
            <a:pPr lvl="6"/>
            <a:r>
              <a:rPr lang="hu-HU" sz="1800" dirty="0"/>
              <a:t>Bináris értékek becslése</a:t>
            </a:r>
          </a:p>
          <a:p>
            <a:pPr lvl="6"/>
            <a:r>
              <a:rPr lang="hu-HU" sz="1800" dirty="0"/>
              <a:t>Valószínűség számítás</a:t>
            </a:r>
          </a:p>
          <a:p>
            <a:r>
              <a:rPr lang="hu-HU" dirty="0"/>
              <a:t>Döntés fa:</a:t>
            </a:r>
          </a:p>
          <a:p>
            <a:pPr lvl="6"/>
            <a:r>
              <a:rPr lang="hu-HU" sz="1800" dirty="0"/>
              <a:t>felügyelt tanulási algoritmus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7A69097D-F509-A4CF-4E89-3969876415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C1AD0CF7-F942-4A78-BD5B-565FEA1F0330}" type="datetime1">
              <a:rPr lang="hu-HU" smtClean="0"/>
              <a:pPr rtl="0">
                <a:spcAft>
                  <a:spcPts val="600"/>
                </a:spcAft>
              </a:pPr>
              <a:t>2022. 05. 29.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098740"/>
      </p:ext>
    </p:extLst>
  </p:cSld>
  <p:clrMapOvr>
    <a:masterClrMapping/>
  </p:clrMapOvr>
  <p:transition spd="slow">
    <p:push dir="d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24_TF78438558" id="{AB246F2A-2CBF-491E-A6C5-29DA362F2C33}" vid="{99588252-1777-460A-BE9C-614E107CF06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{C4BFB5D2-DF16-4C5B-985B-4219A412B709}tf78438558_win32</Template>
  <TotalTime>452</TotalTime>
  <Words>588</Words>
  <Application>Microsoft Office PowerPoint</Application>
  <PresentationFormat>Szélesvásznú</PresentationFormat>
  <Paragraphs>164</Paragraphs>
  <Slides>15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15</vt:i4>
      </vt:variant>
    </vt:vector>
  </HeadingPairs>
  <TitlesOfParts>
    <vt:vector size="20" baseType="lpstr">
      <vt:lpstr>Calibri</vt:lpstr>
      <vt:lpstr>Century Gothic</vt:lpstr>
      <vt:lpstr>Franklin Gothic Heavy</vt:lpstr>
      <vt:lpstr>Garamond</vt:lpstr>
      <vt:lpstr>SavonVTI</vt:lpstr>
      <vt:lpstr>Gépi tanulás</vt:lpstr>
      <vt:lpstr>Gépi tanulás</vt:lpstr>
      <vt:lpstr>Gépi tanulás kialakulása</vt:lpstr>
      <vt:lpstr>Gépi tanulás céljai</vt:lpstr>
      <vt:lpstr>Gépi tanulás veszélyei</vt:lpstr>
      <vt:lpstr>Gépi tanulás felhasználási lehetőségei</vt:lpstr>
      <vt:lpstr>Gépi tanulás alkalmazási területei </vt:lpstr>
      <vt:lpstr>Gépi tanulás felhasználásának jövője</vt:lpstr>
      <vt:lpstr>Gépi tanulás módszerei</vt:lpstr>
      <vt:lpstr>Módszerek alkalmazási területei</vt:lpstr>
      <vt:lpstr>Implementációk</vt:lpstr>
      <vt:lpstr>Képfelismerés a gyakorlatban </vt:lpstr>
      <vt:lpstr>Képfelismerés a gyakorlatban </vt:lpstr>
      <vt:lpstr>Felhasznált források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Mesterséges intelligencia</dc:title>
  <dc:creator>neu.lajos.peter@sulid.hu</dc:creator>
  <cp:lastModifiedBy>EDU_BZTT_0977@sulid.hu</cp:lastModifiedBy>
  <cp:revision>30</cp:revision>
  <dcterms:created xsi:type="dcterms:W3CDTF">2022-05-16T12:01:28Z</dcterms:created>
  <dcterms:modified xsi:type="dcterms:W3CDTF">2022-05-29T12:23:39Z</dcterms:modified>
</cp:coreProperties>
</file>